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59" r:id="rId3"/>
    <p:sldId id="260" r:id="rId4"/>
    <p:sldId id="265" r:id="rId5"/>
    <p:sldId id="266" r:id="rId6"/>
    <p:sldId id="275" r:id="rId7"/>
    <p:sldId id="276" r:id="rId8"/>
    <p:sldId id="277" r:id="rId9"/>
    <p:sldId id="278" r:id="rId10"/>
    <p:sldId id="279" r:id="rId11"/>
    <p:sldId id="280" r:id="rId12"/>
    <p:sldId id="281" r:id="rId13"/>
  </p:sldIdLst>
  <p:sldSz cx="12192000" cy="6858000"/>
  <p:notesSz cx="6858000" cy="9144000"/>
  <p:embeddedFontLst>
    <p:embeddedFont>
      <p:font typeface="야놀자 야체 B" panose="02020603020101020101" pitchFamily="18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야놀자 야체 R" panose="020206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8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83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8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3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0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04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7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0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5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1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40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10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3556863" y="3124200"/>
            <a:ext cx="5209286" cy="8145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72F9C"/>
            </a:solidFill>
          </a:ln>
          <a:effectLst>
            <a:outerShdw dist="381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dirty="0" smtClean="0">
                <a:ln w="3175">
                  <a:noFill/>
                </a:ln>
                <a:solidFill>
                  <a:srgbClr val="772F9C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Bit academy Big data </a:t>
            </a:r>
            <a:r>
              <a:rPr lang="en-US" altLang="ko-KR" sz="2400" kern="0" dirty="0">
                <a:ln w="3175">
                  <a:noFill/>
                </a:ln>
                <a:solidFill>
                  <a:srgbClr val="772F9C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Marketing Team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9" name="타원형 설명선 88"/>
          <p:cNvSpPr/>
          <p:nvPr/>
        </p:nvSpPr>
        <p:spPr>
          <a:xfrm>
            <a:off x="3201872" y="2827817"/>
            <a:ext cx="709982" cy="592766"/>
          </a:xfrm>
          <a:prstGeom prst="wedgeEllipseCallout">
            <a:avLst>
              <a:gd name="adj1" fmla="val 34891"/>
              <a:gd name="adj2" fmla="val 61482"/>
            </a:avLst>
          </a:prstGeom>
          <a:solidFill>
            <a:srgbClr val="FFC000"/>
          </a:solidFill>
          <a:ln w="19050">
            <a:solidFill>
              <a:srgbClr val="772F9C"/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rgbClr val="772F9C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lang="ko-KR" altLang="en-US" sz="2400" dirty="0">
                <a:solidFill>
                  <a:srgbClr val="772F9C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11708" y="1815678"/>
            <a:ext cx="9699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kern="0" dirty="0">
                <a:ln w="3175">
                  <a:noFill/>
                </a:ln>
                <a:solidFill>
                  <a:srgbClr val="772F9C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영화 추천 시스템 플랫폼 구축 </a:t>
            </a:r>
            <a:endParaRPr lang="en-US" altLang="ko-KR" sz="5400" kern="0" dirty="0">
              <a:ln w="3175">
                <a:noFill/>
              </a:ln>
              <a:solidFill>
                <a:srgbClr val="772F9C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3265" y="4084320"/>
            <a:ext cx="231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        민 병혁  최 현수</a:t>
            </a:r>
            <a:endParaRPr lang="en-US" altLang="ko-KR" sz="2400" dirty="0">
              <a:solidFill>
                <a:srgbClr val="7030A0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7030A0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        </a:t>
            </a:r>
            <a:r>
              <a:rPr lang="ko-KR" altLang="en-US" sz="2400" dirty="0">
                <a:solidFill>
                  <a:srgbClr val="7030A0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박 의근  권 태양</a:t>
            </a:r>
            <a:endParaRPr lang="en-US" altLang="ko-KR" sz="2400" dirty="0">
              <a:solidFill>
                <a:srgbClr val="7030A0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58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60455" y="36268"/>
            <a:ext cx="29798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3. </a:t>
            </a:r>
            <a:r>
              <a:rPr kumimoji="0" lang="ko-KR" altLang="en-US" sz="5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구현 과정</a:t>
            </a:r>
            <a:endParaRPr kumimoji="0" lang="en-US" altLang="ko-KR" sz="5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26752" y="240119"/>
            <a:ext cx="7808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(4)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분석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-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별 최적 파라미터 찾기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57B247-5CEE-4174-BEA5-B0CB4CB2EA1C}"/>
              </a:ext>
            </a:extLst>
          </p:cNvPr>
          <p:cNvSpPr/>
          <p:nvPr/>
        </p:nvSpPr>
        <p:spPr>
          <a:xfrm>
            <a:off x="536570" y="1178379"/>
            <a:ext cx="26880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en-US" altLang="ko-KR" sz="2200" dirty="0" err="1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BaselineOnly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F13E5A-1FA9-414E-96C9-C508E6A1D37E}"/>
              </a:ext>
            </a:extLst>
          </p:cNvPr>
          <p:cNvSpPr/>
          <p:nvPr/>
        </p:nvSpPr>
        <p:spPr>
          <a:xfrm>
            <a:off x="2626752" y="1178379"/>
            <a:ext cx="312629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Default model RMSE : 3.048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A8787E-C5DA-49FE-9E97-41FBAD24CBD0}"/>
              </a:ext>
            </a:extLst>
          </p:cNvPr>
          <p:cNvSpPr/>
          <p:nvPr/>
        </p:nvSpPr>
        <p:spPr>
          <a:xfrm>
            <a:off x="536570" y="3342542"/>
            <a:ext cx="26880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SVD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AB2A4B-56FD-496F-AFE6-E76393C28DB9}"/>
              </a:ext>
            </a:extLst>
          </p:cNvPr>
          <p:cNvSpPr/>
          <p:nvPr/>
        </p:nvSpPr>
        <p:spPr>
          <a:xfrm>
            <a:off x="2626752" y="3342542"/>
            <a:ext cx="312629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Default model RMSE : 3.076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5C1EFE-A1E3-4F6B-9D61-57C617129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30" t="55033" r="35662" b="22848"/>
          <a:stretch/>
        </p:blipFill>
        <p:spPr>
          <a:xfrm>
            <a:off x="5753043" y="3443306"/>
            <a:ext cx="4170979" cy="102361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4F658A-8306-4895-B0F7-7E722FD857D6}"/>
              </a:ext>
            </a:extLst>
          </p:cNvPr>
          <p:cNvSpPr/>
          <p:nvPr/>
        </p:nvSpPr>
        <p:spPr>
          <a:xfrm>
            <a:off x="1944260" y="2770094"/>
            <a:ext cx="647436" cy="430887"/>
          </a:xfrm>
          <a:prstGeom prst="rightArrow">
            <a:avLst>
              <a:gd name="adj1" fmla="val 50000"/>
              <a:gd name="adj2" fmla="val 31275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A3461D-37B1-4A36-86D3-7EFF7A679288}"/>
              </a:ext>
            </a:extLst>
          </p:cNvPr>
          <p:cNvSpPr/>
          <p:nvPr/>
        </p:nvSpPr>
        <p:spPr>
          <a:xfrm>
            <a:off x="1131852" y="2770093"/>
            <a:ext cx="8370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After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228C1FF-F16B-4888-B52C-BBF9522E942D}"/>
              </a:ext>
            </a:extLst>
          </p:cNvPr>
          <p:cNvSpPr/>
          <p:nvPr/>
        </p:nvSpPr>
        <p:spPr>
          <a:xfrm>
            <a:off x="1944260" y="5002305"/>
            <a:ext cx="647436" cy="430887"/>
          </a:xfrm>
          <a:prstGeom prst="rightArrow">
            <a:avLst>
              <a:gd name="adj1" fmla="val 50000"/>
              <a:gd name="adj2" fmla="val 31275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0FC70C-0DB9-4E5D-8415-748F5754F11D}"/>
              </a:ext>
            </a:extLst>
          </p:cNvPr>
          <p:cNvSpPr/>
          <p:nvPr/>
        </p:nvSpPr>
        <p:spPr>
          <a:xfrm>
            <a:off x="1131852" y="5002304"/>
            <a:ext cx="8370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After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47936F3-84A2-49D2-9931-12F1655DC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6" t="50000" r="25515" b="31587"/>
          <a:stretch/>
        </p:blipFill>
        <p:spPr>
          <a:xfrm>
            <a:off x="2626752" y="4638463"/>
            <a:ext cx="7297270" cy="86464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7DCA6D-06DB-428E-AB16-83FADFDCF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29" t="48235" r="19117" b="33987"/>
          <a:stretch/>
        </p:blipFill>
        <p:spPr>
          <a:xfrm>
            <a:off x="2626752" y="2426433"/>
            <a:ext cx="7297270" cy="84532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E0F6C2-8591-4DA0-9B3C-72F68C1BFBA9}"/>
              </a:ext>
            </a:extLst>
          </p:cNvPr>
          <p:cNvSpPr/>
          <p:nvPr/>
        </p:nvSpPr>
        <p:spPr>
          <a:xfrm>
            <a:off x="526200" y="5674650"/>
            <a:ext cx="10579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=&gt; </a:t>
            </a:r>
            <a:r>
              <a:rPr lang="ko-KR" altLang="en-US" sz="2800" b="1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최종 모델은 </a:t>
            </a:r>
            <a:r>
              <a:rPr lang="en-US" altLang="ko-KR" sz="2800" b="1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RMSE</a:t>
            </a:r>
            <a:r>
              <a:rPr lang="ko-KR" altLang="en-US" sz="2800" b="1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가 가장 낮은 값 </a:t>
            </a:r>
            <a:r>
              <a:rPr lang="en-US" altLang="ko-KR" sz="2800" b="1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3.041</a:t>
            </a:r>
            <a:r>
              <a:rPr lang="ko-KR" altLang="en-US" sz="2800" b="1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 </a:t>
            </a:r>
            <a:r>
              <a:rPr lang="en-US" altLang="ko-KR" sz="2800" b="1" dirty="0" smtClean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Baseline Only </a:t>
            </a:r>
            <a:r>
              <a:rPr lang="ko-KR" altLang="en-US" sz="2800" b="1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선택</a:t>
            </a:r>
            <a:r>
              <a:rPr lang="en-US" altLang="ko-KR" sz="2800" b="1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(</a:t>
            </a:r>
            <a:r>
              <a:rPr lang="ko-KR" altLang="en-US" sz="2800" b="1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파라미터는 위와 동일</a:t>
            </a:r>
            <a:r>
              <a:rPr lang="en-US" altLang="ko-KR" sz="2800" b="1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E41600-3EB3-45AC-B0C8-6E50A2512D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45" t="50407" r="24632" b="25098"/>
          <a:stretch/>
        </p:blipFill>
        <p:spPr>
          <a:xfrm>
            <a:off x="5753042" y="1178379"/>
            <a:ext cx="4170979" cy="107178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224509" y="6274893"/>
            <a:ext cx="4002068" cy="278866"/>
          </a:xfrm>
          <a:prstGeom prst="rect">
            <a:avLst/>
          </a:prstGeom>
          <a:solidFill>
            <a:srgbClr val="772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Bit Academy Big data Marketing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92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4" y="909634"/>
            <a:ext cx="8580653" cy="525808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0455" y="36268"/>
            <a:ext cx="29798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3. </a:t>
            </a:r>
            <a:r>
              <a:rPr kumimoji="0" lang="ko-KR" altLang="en-US" sz="5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구현 과정</a:t>
            </a:r>
            <a:endParaRPr kumimoji="0" lang="en-US" altLang="ko-KR" sz="5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26752" y="240119"/>
            <a:ext cx="5791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(4)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분석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- </a:t>
            </a:r>
            <a:r>
              <a:rPr lang="ko-KR" altLang="en-US" sz="36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모델 학습 및 산출 결과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35B721F-B7B9-4DE1-9752-88C54E70A4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867583" y="2982322"/>
            <a:ext cx="5269677" cy="1101113"/>
          </a:xfrm>
          <a:prstGeom prst="bentConnector3">
            <a:avLst>
              <a:gd name="adj1" fmla="val 99505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F7578A9-78C1-42C9-A342-95EB4057FF53}"/>
              </a:ext>
            </a:extLst>
          </p:cNvPr>
          <p:cNvCxnSpPr/>
          <p:nvPr/>
        </p:nvCxnSpPr>
        <p:spPr>
          <a:xfrm>
            <a:off x="216700" y="909634"/>
            <a:ext cx="2094238" cy="1295684"/>
          </a:xfrm>
          <a:prstGeom prst="bentConnector3">
            <a:avLst>
              <a:gd name="adj1" fmla="val 97235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E7DB1DB-9086-451D-857C-5B842F8DC89E}"/>
              </a:ext>
            </a:extLst>
          </p:cNvPr>
          <p:cNvCxnSpPr/>
          <p:nvPr/>
        </p:nvCxnSpPr>
        <p:spPr>
          <a:xfrm rot="5400000">
            <a:off x="-222916" y="3692053"/>
            <a:ext cx="3962402" cy="988931"/>
          </a:xfrm>
          <a:prstGeom prst="bentConnector3">
            <a:avLst>
              <a:gd name="adj1" fmla="val 28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1D9019-3643-48EE-989D-AAB5F6D6F3FC}"/>
              </a:ext>
            </a:extLst>
          </p:cNvPr>
          <p:cNvSpPr/>
          <p:nvPr/>
        </p:nvSpPr>
        <p:spPr>
          <a:xfrm>
            <a:off x="8797351" y="2062859"/>
            <a:ext cx="33997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Tx/>
              <a:buChar char="-"/>
            </a:pP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모델 학습 후 현재 </a:t>
            </a:r>
            <a:r>
              <a:rPr lang="ko-KR" altLang="en-US" sz="2200" dirty="0" smtClean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상영 작들에 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대한 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/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     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예측 평점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사용자 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: ‘</a:t>
            </a:r>
            <a:r>
              <a:rPr lang="en-US" altLang="ko-KR" sz="2200" dirty="0" err="1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aaa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’)</a:t>
            </a:r>
          </a:p>
          <a:p>
            <a:pPr marL="342900" lvl="0" indent="-342900">
              <a:buFontTx/>
              <a:buChar char="-"/>
            </a:pP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가장 높은 평점인 왼쪽 위에서부터 가장 낮은 평점인 오른쪽 아래까지 내림차순 정렬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marL="342900" lvl="0" indent="-342900">
              <a:buFontTx/>
              <a:buChar char="-"/>
            </a:pP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왼쪽 위에서부터 상위 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10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개를 추천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24509" y="6274893"/>
            <a:ext cx="4002068" cy="278866"/>
          </a:xfrm>
          <a:prstGeom prst="rect">
            <a:avLst/>
          </a:prstGeom>
          <a:solidFill>
            <a:srgbClr val="772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Bit Academy Big data Marketing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5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F3C037A-2F39-4802-900E-134AC7994238}"/>
              </a:ext>
            </a:extLst>
          </p:cNvPr>
          <p:cNvSpPr/>
          <p:nvPr/>
        </p:nvSpPr>
        <p:spPr>
          <a:xfrm>
            <a:off x="60455" y="36268"/>
            <a:ext cx="29798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3. 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구현 과정</a:t>
            </a:r>
            <a:endParaRPr kumimoji="0" lang="en-US" altLang="ko-KR" sz="5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EFE85-4E86-4141-8ED5-94A2B46861FB}"/>
              </a:ext>
            </a:extLst>
          </p:cNvPr>
          <p:cNvSpPr/>
          <p:nvPr/>
        </p:nvSpPr>
        <p:spPr>
          <a:xfrm>
            <a:off x="2626752" y="240119"/>
            <a:ext cx="3182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(5) Web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화면 출력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DE7DDD-9CB5-4BD1-817F-6BCDA0A49559}"/>
              </a:ext>
            </a:extLst>
          </p:cNvPr>
          <p:cNvSpPr/>
          <p:nvPr/>
        </p:nvSpPr>
        <p:spPr>
          <a:xfrm>
            <a:off x="1478573" y="5131231"/>
            <a:ext cx="2966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Main</a:t>
            </a:r>
            <a:r>
              <a:rPr lang="ko-KR" altLang="en-US" sz="24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화면</a:t>
            </a:r>
            <a:r>
              <a:rPr lang="en-US" altLang="ko-KR" sz="24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(</a:t>
            </a:r>
            <a:r>
              <a:rPr lang="ko-KR" altLang="en-US" sz="24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사용자 입력 화면</a:t>
            </a:r>
            <a:r>
              <a:rPr lang="en-US" altLang="ko-KR" sz="24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5F4CC4-805A-4A7A-949C-1464E728527C}"/>
              </a:ext>
            </a:extLst>
          </p:cNvPr>
          <p:cNvSpPr/>
          <p:nvPr/>
        </p:nvSpPr>
        <p:spPr>
          <a:xfrm>
            <a:off x="6782752" y="5163547"/>
            <a:ext cx="430749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사용자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‘</a:t>
            </a:r>
            <a:r>
              <a:rPr lang="en-US" altLang="ko-KR" sz="2400" dirty="0" err="1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aaa</a:t>
            </a:r>
            <a:r>
              <a:rPr lang="en-US" altLang="ko-KR" sz="24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’</a:t>
            </a:r>
            <a:r>
              <a:rPr lang="ko-KR" altLang="en-US" sz="24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위한 현재 </a:t>
            </a:r>
            <a:r>
              <a:rPr lang="ko-KR" altLang="en-US" sz="2400" dirty="0" err="1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상영작</a:t>
            </a:r>
            <a:r>
              <a:rPr lang="ko-KR" altLang="en-US" sz="24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10</a:t>
            </a:r>
            <a:r>
              <a:rPr lang="ko-KR" altLang="en-US" sz="24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개 추천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15" y="1567295"/>
            <a:ext cx="4201860" cy="35019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625" y="1567296"/>
            <a:ext cx="4272156" cy="35019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24509" y="6274893"/>
            <a:ext cx="4002068" cy="278866"/>
          </a:xfrm>
          <a:prstGeom prst="rect">
            <a:avLst/>
          </a:prstGeom>
          <a:solidFill>
            <a:srgbClr val="772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Bit Academy Big data Marketing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02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2932792" y="1960813"/>
            <a:ext cx="6402614" cy="90757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72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기획 단계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9" name="타원형 설명선 68"/>
          <p:cNvSpPr/>
          <p:nvPr/>
        </p:nvSpPr>
        <p:spPr>
          <a:xfrm>
            <a:off x="2471857" y="1554531"/>
            <a:ext cx="720000" cy="720000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chemeClr val="bg1"/>
          </a:solidFill>
          <a:ln w="19050">
            <a:solidFill>
              <a:srgbClr val="772F9C"/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772F9C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ko-KR" altLang="en-US" sz="2800" dirty="0">
              <a:solidFill>
                <a:srgbClr val="772F9C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2932792" y="3665419"/>
            <a:ext cx="6402614" cy="90757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72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SYSTEM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구성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8" name="타원형 설명선 77"/>
          <p:cNvSpPr/>
          <p:nvPr/>
        </p:nvSpPr>
        <p:spPr>
          <a:xfrm>
            <a:off x="2471857" y="3211632"/>
            <a:ext cx="720000" cy="720000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chemeClr val="bg1"/>
          </a:solidFill>
          <a:ln w="19050">
            <a:solidFill>
              <a:srgbClr val="772F9C"/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772F9C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02</a:t>
            </a:r>
            <a:endParaRPr lang="ko-KR" altLang="en-US" sz="2800" dirty="0">
              <a:solidFill>
                <a:srgbClr val="772F9C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2932792" y="5322520"/>
            <a:ext cx="6402614" cy="90757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72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분석 및 구현 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3" name="타원형 설명선 82"/>
          <p:cNvSpPr/>
          <p:nvPr/>
        </p:nvSpPr>
        <p:spPr>
          <a:xfrm>
            <a:off x="2471857" y="4868733"/>
            <a:ext cx="720000" cy="720000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chemeClr val="bg1"/>
          </a:solidFill>
          <a:ln w="19050">
            <a:solidFill>
              <a:srgbClr val="772F9C"/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772F9C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03</a:t>
            </a:r>
            <a:endParaRPr lang="ko-KR" altLang="en-US" sz="2800" dirty="0">
              <a:solidFill>
                <a:srgbClr val="772F9C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622" y="45607"/>
            <a:ext cx="180737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kern="0" dirty="0">
                <a:ln w="3175">
                  <a:noFill/>
                </a:ln>
                <a:solidFill>
                  <a:srgbClr val="772F9C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 </a:t>
            </a:r>
            <a:endParaRPr lang="en-US" altLang="ko-KR" sz="5000" kern="0" dirty="0">
              <a:ln w="3175">
                <a:noFill/>
              </a:ln>
              <a:solidFill>
                <a:srgbClr val="772F9C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0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/>
          <p:cNvSpPr/>
          <p:nvPr/>
        </p:nvSpPr>
        <p:spPr>
          <a:xfrm>
            <a:off x="1678975" y="4448853"/>
            <a:ext cx="1630543" cy="5996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772F9C"/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네이버 영화 </a:t>
            </a:r>
            <a:endParaRPr lang="en-US" altLang="ko-KR" sz="1400" b="1" dirty="0">
              <a:solidFill>
                <a:prstClr val="black">
                  <a:lumMod val="85000"/>
                  <a:lumOff val="1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네티즌 평점</a:t>
            </a:r>
            <a:endParaRPr lang="en-US" altLang="ko-KR" sz="1400" b="1" dirty="0">
              <a:solidFill>
                <a:prstClr val="black">
                  <a:lumMod val="85000"/>
                  <a:lumOff val="1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857779" y="4448851"/>
            <a:ext cx="1555147" cy="5996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772F9C"/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영화 추천 시스템 </a:t>
            </a:r>
            <a:endParaRPr lang="en-US" altLang="ko-KR" sz="1400" b="1" dirty="0">
              <a:solidFill>
                <a:prstClr val="black">
                  <a:lumMod val="85000"/>
                  <a:lumOff val="1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948263" y="3000636"/>
            <a:ext cx="553677" cy="59490"/>
          </a:xfrm>
          <a:prstGeom prst="roundRect">
            <a:avLst>
              <a:gd name="adj" fmla="val 50000"/>
            </a:avLst>
          </a:prstGeom>
          <a:solidFill>
            <a:srgbClr val="772F9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 rot="5400000">
            <a:off x="3966692" y="3005147"/>
            <a:ext cx="553677" cy="59490"/>
          </a:xfrm>
          <a:prstGeom prst="roundRect">
            <a:avLst>
              <a:gd name="adj" fmla="val 50000"/>
            </a:avLst>
          </a:prstGeom>
          <a:solidFill>
            <a:srgbClr val="772F9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529588" y="3126154"/>
            <a:ext cx="553677" cy="59490"/>
          </a:xfrm>
          <a:prstGeom prst="roundRect">
            <a:avLst>
              <a:gd name="adj" fmla="val 50000"/>
            </a:avLst>
          </a:prstGeom>
          <a:solidFill>
            <a:srgbClr val="772F9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529587" y="2958692"/>
            <a:ext cx="553677" cy="59490"/>
          </a:xfrm>
          <a:prstGeom prst="roundRect">
            <a:avLst>
              <a:gd name="adj" fmla="val 50000"/>
            </a:avLst>
          </a:prstGeom>
          <a:solidFill>
            <a:srgbClr val="772F9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227" y="10799"/>
            <a:ext cx="279172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1. </a:t>
            </a:r>
            <a:r>
              <a:rPr lang="ko-KR" altLang="en-US" sz="50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기획 단계</a:t>
            </a:r>
            <a:endParaRPr lang="en-US" altLang="ko-KR" sz="5000" kern="0" dirty="0">
              <a:ln w="3175">
                <a:noFill/>
              </a:ln>
              <a:solidFill>
                <a:srgbClr val="772F9C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94" y="1812886"/>
            <a:ext cx="2160000" cy="2520000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5336438" y="4448852"/>
            <a:ext cx="1630543" cy="5996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772F9C"/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네이버 영화 </a:t>
            </a:r>
            <a:endParaRPr lang="en-US" altLang="ko-KR" sz="1400" b="1" dirty="0">
              <a:solidFill>
                <a:prstClr val="black">
                  <a:lumMod val="85000"/>
                  <a:lumOff val="1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현재 상 영작 </a:t>
            </a:r>
            <a:endParaRPr lang="en-US" altLang="ko-KR" sz="1400" b="1" dirty="0">
              <a:solidFill>
                <a:prstClr val="black">
                  <a:lumMod val="85000"/>
                  <a:lumOff val="1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80" y="1847811"/>
            <a:ext cx="2129007" cy="252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8866" y="1832571"/>
            <a:ext cx="2160000" cy="252000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456113" y="5159102"/>
            <a:ext cx="9555479" cy="5996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772F9C"/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네티즌  평점에 의한 현재 상영 작 사용자</a:t>
            </a:r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별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추천 시스템 구현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24509" y="6274893"/>
            <a:ext cx="4002068" cy="278866"/>
          </a:xfrm>
          <a:prstGeom prst="rect">
            <a:avLst/>
          </a:prstGeom>
          <a:solidFill>
            <a:srgbClr val="772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Bit Academy Big data Marketing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91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0455" y="36268"/>
            <a:ext cx="34475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 SYSTEM</a:t>
            </a:r>
            <a:r>
              <a:rPr lang="ko-KR" altLang="en-US" sz="50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구성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19520" y="5292105"/>
            <a:ext cx="9555479" cy="5996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772F9C"/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작업 별 조원 간 역할 분담제 진행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91180" y="1875999"/>
            <a:ext cx="2160000" cy="2520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87160" y="4395999"/>
            <a:ext cx="2160000" cy="575796"/>
          </a:xfrm>
          <a:prstGeom prst="rect">
            <a:avLst/>
          </a:prstGeom>
          <a:solidFill>
            <a:srgbClr val="772F9C"/>
          </a:solidFill>
          <a:ln>
            <a:solidFill>
              <a:srgbClr val="772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Web Crawling , Analysis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791180" y="4395999"/>
            <a:ext cx="2160000" cy="575795"/>
          </a:xfrm>
          <a:prstGeom prst="rect">
            <a:avLst/>
          </a:prstGeom>
          <a:solidFill>
            <a:srgbClr val="772F9C"/>
          </a:solidFill>
          <a:ln>
            <a:solidFill>
              <a:srgbClr val="772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Operation Data </a:t>
            </a:r>
            <a:r>
              <a:rPr lang="ko-KR" altLang="en-US" sz="1600" b="1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적재 </a:t>
            </a:r>
            <a:endParaRPr lang="en-US" altLang="ko-KR" sz="1600" b="1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00513" y="4395999"/>
            <a:ext cx="2160000" cy="575795"/>
          </a:xfrm>
          <a:prstGeom prst="rect">
            <a:avLst/>
          </a:prstGeom>
          <a:solidFill>
            <a:srgbClr val="772F9C"/>
          </a:solidFill>
          <a:ln>
            <a:solidFill>
              <a:srgbClr val="772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Web Service View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85389" y="1886140"/>
            <a:ext cx="21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20" y="2292744"/>
            <a:ext cx="2028825" cy="19431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098742" y="1886140"/>
            <a:ext cx="2160000" cy="25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43" y="2504466"/>
            <a:ext cx="2160000" cy="13957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24509" y="6274893"/>
            <a:ext cx="4002068" cy="278866"/>
          </a:xfrm>
          <a:prstGeom prst="rect">
            <a:avLst/>
          </a:prstGeom>
          <a:solidFill>
            <a:srgbClr val="772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Bit Academy Big data Marketing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73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0455" y="36268"/>
            <a:ext cx="29798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3. </a:t>
            </a:r>
            <a:r>
              <a:rPr lang="ko-KR" altLang="en-US" sz="50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5000" dirty="0">
              <a:solidFill>
                <a:srgbClr val="7030A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81515" y="4348976"/>
            <a:ext cx="436584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영화 제목 </a:t>
            </a:r>
            <a:r>
              <a:rPr lang="en-US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</a:t>
            </a: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평점 </a:t>
            </a:r>
            <a:r>
              <a:rPr lang="en-US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 </a:t>
            </a: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사용자 이름에 대한 </a:t>
            </a:r>
            <a:r>
              <a:rPr lang="en-US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Crawling Code </a:t>
            </a: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작성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15861"/>
          <a:stretch/>
        </p:blipFill>
        <p:spPr>
          <a:xfrm>
            <a:off x="6278880" y="1318492"/>
            <a:ext cx="4269971" cy="27234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11" y="2716987"/>
            <a:ext cx="4004649" cy="13249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911" y="1318492"/>
            <a:ext cx="4004649" cy="1194660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5412501" y="2255975"/>
            <a:ext cx="696438" cy="848515"/>
          </a:xfrm>
          <a:prstGeom prst="rightArrow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02136" y="245703"/>
            <a:ext cx="2785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 dirty="0">
              <a:solidFill>
                <a:srgbClr val="7030A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78880" y="4348975"/>
            <a:ext cx="5410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댓글 등록 순서를 </a:t>
            </a:r>
            <a:r>
              <a:rPr lang="en-US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Primary Key</a:t>
            </a: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로 설정 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후 영화</a:t>
            </a:r>
            <a:r>
              <a:rPr lang="en-US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 </a:t>
            </a: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평점</a:t>
            </a:r>
            <a:r>
              <a:rPr lang="en-US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 </a:t>
            </a: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유저 순으로 </a:t>
            </a:r>
            <a:r>
              <a:rPr lang="en-US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DB </a:t>
            </a: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적재</a:t>
            </a:r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26753" y="240119"/>
            <a:ext cx="3150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(1)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수집 단계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24509" y="6274893"/>
            <a:ext cx="4002068" cy="278866"/>
          </a:xfrm>
          <a:prstGeom prst="rect">
            <a:avLst/>
          </a:prstGeom>
          <a:solidFill>
            <a:srgbClr val="772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Bit Academy Big data Marketing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301" t="39383" r="58016" b="26190"/>
          <a:stretch/>
        </p:blipFill>
        <p:spPr>
          <a:xfrm>
            <a:off x="3035999" y="1406226"/>
            <a:ext cx="2285580" cy="30313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7361" t="42470" r="57361" b="23209"/>
          <a:stretch/>
        </p:blipFill>
        <p:spPr>
          <a:xfrm>
            <a:off x="6487565" y="1406226"/>
            <a:ext cx="2285580" cy="303130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455331" y="4739454"/>
            <a:ext cx="54489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사용자 명이 일부 암호화되어</a:t>
            </a:r>
            <a:r>
              <a:rPr lang="en-US" altLang="ko-KR" sz="2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ko-KR" altLang="en-US" sz="2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앞 </a:t>
            </a:r>
            <a:r>
              <a:rPr lang="en-US" altLang="ko-KR" sz="2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3</a:t>
            </a:r>
            <a:r>
              <a:rPr lang="ko-KR" altLang="en-US" sz="2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글자 가 동일시 한 사용자로 칭함</a:t>
            </a:r>
            <a:r>
              <a:rPr lang="en-US" altLang="ko-KR" sz="2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r>
              <a:rPr lang="ko-KR" altLang="en-US" sz="2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이때 </a:t>
            </a:r>
            <a:r>
              <a:rPr lang="ko-KR" altLang="en-US" sz="2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중복 값이 </a:t>
            </a:r>
            <a:r>
              <a:rPr lang="ko-KR" altLang="en-US" sz="2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생기므로 처음 값을 제외한 나머지 값 제거</a:t>
            </a:r>
            <a:r>
              <a:rPr lang="en-US" altLang="ko-KR" sz="2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r>
              <a:rPr lang="en-US" altLang="ko-KR" sz="2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Ex) pig*** / pig**** =&gt; pig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455" y="36268"/>
            <a:ext cx="29798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3. </a:t>
            </a:r>
            <a:r>
              <a:rPr lang="ko-KR" altLang="en-US" sz="50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en-US" altLang="ko-KR" sz="5000" dirty="0">
              <a:solidFill>
                <a:srgbClr val="7030A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26753" y="240119"/>
            <a:ext cx="3150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(2)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556353" y="2497622"/>
            <a:ext cx="696438" cy="848515"/>
          </a:xfrm>
          <a:prstGeom prst="rightArrow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24509" y="6274893"/>
            <a:ext cx="4002068" cy="278866"/>
          </a:xfrm>
          <a:prstGeom prst="rect">
            <a:avLst/>
          </a:prstGeom>
          <a:solidFill>
            <a:srgbClr val="772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Bit Academy Big data Marketing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60455" y="36268"/>
            <a:ext cx="29798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3. 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구현 과정</a:t>
            </a:r>
            <a:endParaRPr kumimoji="0" lang="en-US" altLang="ko-KR" sz="5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26753" y="240119"/>
            <a:ext cx="3150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(3)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탐색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540" t="41218" r="51587" b="34701"/>
          <a:stretch/>
        </p:blipFill>
        <p:spPr>
          <a:xfrm>
            <a:off x="1280148" y="2059832"/>
            <a:ext cx="3817258" cy="247727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80148" y="4731497"/>
            <a:ext cx="3197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주로 </a:t>
            </a:r>
            <a:r>
              <a:rPr lang="en-US" altLang="ko-KR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10</a:t>
            </a:r>
            <a:r>
              <a:rPr lang="ko-KR" altLang="en-US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점을 준 사용자가 대부분</a:t>
            </a:r>
            <a:endParaRPr lang="en-US" altLang="ko-KR" sz="20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다음으로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점을 준 사용자가 많다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656532" y="2747246"/>
            <a:ext cx="1848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영화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 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: 2608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8333" t="47654" r="64039" b="30520"/>
          <a:stretch/>
        </p:blipFill>
        <p:spPr>
          <a:xfrm>
            <a:off x="6455714" y="2059832"/>
            <a:ext cx="1818727" cy="126665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515216" y="2059832"/>
            <a:ext cx="1848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사용자의 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: 6224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8333" t="71003" r="38264" b="18767"/>
          <a:stretch/>
        </p:blipFill>
        <p:spPr>
          <a:xfrm>
            <a:off x="6417552" y="3589542"/>
            <a:ext cx="4477960" cy="5937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17551" y="4431477"/>
            <a:ext cx="577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데이터 비율 </a:t>
            </a:r>
            <a:r>
              <a:rPr lang="en-US" altLang="ko-KR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: </a:t>
            </a:r>
            <a:r>
              <a:rPr lang="ko-KR" altLang="en-US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데이터 수 </a:t>
            </a:r>
            <a:r>
              <a:rPr lang="en-US" altLang="ko-KR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/ (</a:t>
            </a:r>
            <a:r>
              <a:rPr lang="ko-KR" altLang="en-US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유저 수 </a:t>
            </a:r>
            <a:r>
              <a:rPr lang="en-US" altLang="ko-KR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 </a:t>
            </a:r>
            <a:r>
              <a:rPr lang="ko-KR" altLang="en-US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영화 수</a:t>
            </a:r>
            <a:r>
              <a:rPr lang="en-US" altLang="ko-KR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-  0.001</a:t>
            </a:r>
            <a:r>
              <a:rPr lang="ko-KR" altLang="en-US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이므로 희소행렬임을 알 수 있다</a:t>
            </a:r>
            <a:r>
              <a:rPr lang="en-US" altLang="ko-KR" sz="20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24509" y="6274893"/>
            <a:ext cx="4002068" cy="278866"/>
          </a:xfrm>
          <a:prstGeom prst="rect">
            <a:avLst/>
          </a:prstGeom>
          <a:solidFill>
            <a:srgbClr val="772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Bit Academy Big data Marketing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03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60455" y="36268"/>
            <a:ext cx="29798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3. 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구현 과정</a:t>
            </a:r>
            <a:endParaRPr kumimoji="0" lang="en-US" altLang="ko-KR" sz="5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26753" y="240119"/>
            <a:ext cx="4195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(4) </a:t>
            </a:r>
            <a:r>
              <a:rPr lang="ko-KR" altLang="en-US" sz="36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분석</a:t>
            </a:r>
            <a:r>
              <a:rPr lang="en-US" altLang="ko-KR" sz="36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- </a:t>
            </a:r>
            <a:r>
              <a:rPr lang="ko-KR" altLang="en-US" sz="3600" dirty="0">
                <a:solidFill>
                  <a:srgbClr val="7030A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모델 선택</a:t>
            </a:r>
            <a:endParaRPr lang="en-US" altLang="ko-KR" sz="3600" dirty="0">
              <a:solidFill>
                <a:srgbClr val="7030A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760DB3-8947-4C36-A01D-52ADD6DEFC0F}"/>
              </a:ext>
            </a:extLst>
          </p:cNvPr>
          <p:cNvSpPr/>
          <p:nvPr/>
        </p:nvSpPr>
        <p:spPr>
          <a:xfrm>
            <a:off x="243377" y="1101893"/>
            <a:ext cx="346801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1)   SVD</a:t>
            </a:r>
          </a:p>
          <a:p>
            <a:pPr marL="342900" indent="-342900">
              <a:buFontTx/>
              <a:buChar char="-"/>
            </a:pPr>
            <a:r>
              <a:rPr lang="ko-KR" altLang="en-US" sz="2200" dirty="0" smtClean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특이 값 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분해 알고리즘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희소 행렬에 적합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사용자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영화의 중요 특징을 이용해 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     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예측하는 알고리즘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6A4CB3-CEA0-4871-81EB-02617221A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4" t="12925" r="36617" b="8503"/>
          <a:stretch/>
        </p:blipFill>
        <p:spPr>
          <a:xfrm>
            <a:off x="243377" y="2909409"/>
            <a:ext cx="3468014" cy="301668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587C61-2F2C-48C7-80A4-447E66523045}"/>
              </a:ext>
            </a:extLst>
          </p:cNvPr>
          <p:cNvSpPr/>
          <p:nvPr/>
        </p:nvSpPr>
        <p:spPr>
          <a:xfrm>
            <a:off x="4022001" y="1101893"/>
            <a:ext cx="38355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2)  </a:t>
            </a:r>
            <a:r>
              <a:rPr lang="en-US" altLang="ko-KR" sz="2200" dirty="0" smtClean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Baseline Only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User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와 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Item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Baseline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을 이용한 평점 예측 알고리즘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D3373D-D8AD-4AB4-8076-64C6F44A4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37" t="47467" r="58308" b="43268"/>
          <a:stretch/>
        </p:blipFill>
        <p:spPr>
          <a:xfrm>
            <a:off x="4022001" y="2754789"/>
            <a:ext cx="935481" cy="5505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CF8188-66FD-41F5-A7FB-2432A7713A7C}"/>
              </a:ext>
            </a:extLst>
          </p:cNvPr>
          <p:cNvSpPr/>
          <p:nvPr/>
        </p:nvSpPr>
        <p:spPr>
          <a:xfrm>
            <a:off x="4022001" y="3504904"/>
            <a:ext cx="31049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사용자 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u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가 </a:t>
            </a:r>
            <a:r>
              <a:rPr lang="en-US" altLang="ko-KR" sz="2200" dirty="0" smtClean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I </a:t>
            </a:r>
            <a:r>
              <a:rPr lang="ko-KR" altLang="en-US" sz="2200" dirty="0" smtClean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라는 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영화의 </a:t>
            </a:r>
            <a:r>
              <a:rPr lang="ko-KR" altLang="en-US" sz="2200" dirty="0" smtClean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예측 값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= 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평점 데이터 전체 평균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+ u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라는 유저의 편향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+ </a:t>
            </a:r>
            <a:r>
              <a:rPr lang="en-US" altLang="ko-KR" sz="2200" dirty="0" err="1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i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라는 영화의 편향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9EA0B63-2458-4A0E-8BF1-961C7F129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98" t="48627" r="34338" b="43268"/>
          <a:stretch/>
        </p:blipFill>
        <p:spPr>
          <a:xfrm>
            <a:off x="4957482" y="2754789"/>
            <a:ext cx="1707780" cy="55058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7C4FE8-E2ED-49E2-BD56-6128FC4BCC18}"/>
              </a:ext>
            </a:extLst>
          </p:cNvPr>
          <p:cNvSpPr/>
          <p:nvPr/>
        </p:nvSpPr>
        <p:spPr>
          <a:xfrm>
            <a:off x="8168177" y="1087681"/>
            <a:ext cx="38355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3)  </a:t>
            </a:r>
            <a:r>
              <a:rPr lang="en-US" altLang="ko-KR" sz="2200" dirty="0" smtClean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KNN Basic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사용자와 유사한 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k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명의 평점 데이터를 이용한 평점 예측 알고리즘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22A4BA-51DF-41CA-8E26-C41F255D04EF}"/>
              </a:ext>
            </a:extLst>
          </p:cNvPr>
          <p:cNvSpPr/>
          <p:nvPr/>
        </p:nvSpPr>
        <p:spPr>
          <a:xfrm>
            <a:off x="8179059" y="2754789"/>
            <a:ext cx="3835566" cy="1785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사용자와 유사한 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k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명을 찾는다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사용자별 유사도 비교 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– default : </a:t>
            </a:r>
            <a:r>
              <a:rPr lang="en-US" altLang="ko-KR" sz="2200" dirty="0" err="1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msd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K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명의 유사 사용자들의 영화 평점의 가중합을 하고 정규화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유사도가 높을수록 가중치 증가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24509" y="6274893"/>
            <a:ext cx="4002068" cy="278866"/>
          </a:xfrm>
          <a:prstGeom prst="rect">
            <a:avLst/>
          </a:prstGeom>
          <a:solidFill>
            <a:srgbClr val="772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Bit Academy Big data Marketing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6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60455" y="36268"/>
            <a:ext cx="29798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3. </a:t>
            </a:r>
            <a:r>
              <a:rPr kumimoji="0" lang="ko-KR" altLang="en-US" sz="5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구현 과정</a:t>
            </a:r>
            <a:endParaRPr kumimoji="0" lang="en-US" altLang="ko-KR" sz="5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26752" y="240119"/>
            <a:ext cx="468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(4)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분석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-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성능 평가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AEBA9AC-0C02-4649-A64E-1462BF57D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8" y="1090300"/>
            <a:ext cx="9030368" cy="508302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EA067C-8B1F-46ED-866B-A6FFC9197FAB}"/>
              </a:ext>
            </a:extLst>
          </p:cNvPr>
          <p:cNvSpPr/>
          <p:nvPr/>
        </p:nvSpPr>
        <p:spPr>
          <a:xfrm>
            <a:off x="9503918" y="1090300"/>
            <a:ext cx="268808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모델성능평가 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: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RMSE</a:t>
            </a: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Sum((</a:t>
            </a:r>
            <a:r>
              <a:rPr lang="ko-KR" altLang="en-US" sz="2200" dirty="0" err="1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예측값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– </a:t>
            </a:r>
            <a:r>
              <a:rPr lang="ko-KR" altLang="en-US" sz="2200" dirty="0" err="1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실제값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)^ 2)</a:t>
            </a:r>
          </a:p>
          <a:p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의</a:t>
            </a: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값을 데이터 수로 나누고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r>
              <a:rPr lang="ko-KR" altLang="en-US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루트를 씌운 </a:t>
            </a:r>
            <a:r>
              <a:rPr lang="ko-KR" altLang="en-US" sz="2200" dirty="0" smtClean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값</a:t>
            </a:r>
            <a:endParaRPr lang="en-US" altLang="ko-KR" sz="2200" dirty="0" smtClean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r>
              <a:rPr lang="en-US" altLang="ko-KR" sz="2200" dirty="0" smtClean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:</a:t>
            </a:r>
            <a:r>
              <a:rPr lang="ko-KR" altLang="en-US" sz="2200" dirty="0" smtClean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평균 오차에 대한 추정 값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2052" name="Picture 4" descr="rmse 이미지 검색결과">
            <a:extLst>
              <a:ext uri="{FF2B5EF4-FFF2-40B4-BE49-F238E27FC236}">
                <a16:creationId xmlns:a16="http://schemas.microsoft.com/office/drawing/2014/main" id="{F2AE9A10-9D8A-41FA-B84B-BD994F65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68" y="1521186"/>
            <a:ext cx="2092138" cy="9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405284-58DF-48AE-BE07-963D3252EC92}"/>
              </a:ext>
            </a:extLst>
          </p:cNvPr>
          <p:cNvSpPr/>
          <p:nvPr/>
        </p:nvSpPr>
        <p:spPr>
          <a:xfrm>
            <a:off x="9503918" y="4133835"/>
            <a:ext cx="2688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RMSE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를 기준으로 값이 낮은 두개의 모델 선택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  <a:p>
            <a:pPr marL="342900" lvl="0" indent="-342900">
              <a:buFontTx/>
              <a:buChar char="-"/>
              <a:defRPr/>
            </a:pPr>
            <a:r>
              <a:rPr lang="en-US" altLang="ko-KR" sz="2200" dirty="0" err="1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BaselineOnly</a:t>
            </a:r>
            <a:endParaRPr lang="en-US" altLang="ko-KR" sz="2200" dirty="0">
              <a:solidFill>
                <a:prstClr val="black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marL="342900" lvl="0" indent="-342900">
              <a:buFontTx/>
              <a:buChar char="-"/>
              <a:defRPr/>
            </a:pPr>
            <a:r>
              <a:rPr lang="en-US" altLang="ko-KR" sz="2200" dirty="0">
                <a:solidFill>
                  <a:prstClr val="black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SVD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224509" y="6274893"/>
            <a:ext cx="4002068" cy="278866"/>
          </a:xfrm>
          <a:prstGeom prst="rect">
            <a:avLst/>
          </a:prstGeom>
          <a:solidFill>
            <a:srgbClr val="772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Bit Academy Big data Marketing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R" panose="02020603020101020101" pitchFamily="18" charset="-127"/>
              <a:ea typeface="야놀자 야체 R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90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551</Words>
  <Application>Microsoft Office PowerPoint</Application>
  <PresentationFormat>와이드스크린</PresentationFormat>
  <Paragraphs>100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야놀자 야체 B</vt:lpstr>
      <vt:lpstr>맑은 고딕</vt:lpstr>
      <vt:lpstr>야놀자 야체 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BIT</cp:lastModifiedBy>
  <cp:revision>72</cp:revision>
  <dcterms:created xsi:type="dcterms:W3CDTF">2019-11-19T04:34:19Z</dcterms:created>
  <dcterms:modified xsi:type="dcterms:W3CDTF">2020-02-13T05:07:19Z</dcterms:modified>
</cp:coreProperties>
</file>